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9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6" r:id="rId35"/>
    <p:sldId id="297" r:id="rId36"/>
    <p:sldId id="298" r:id="rId37"/>
    <p:sldId id="26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43" autoAdjust="0"/>
  </p:normalViewPr>
  <p:slideViewPr>
    <p:cSldViewPr>
      <p:cViewPr>
        <p:scale>
          <a:sx n="75" d="100"/>
          <a:sy n="75" d="100"/>
        </p:scale>
        <p:origin x="-26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77E48-FA48-4CC4-807E-006040FFE542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6D8F-F22D-4DE8-AAB0-A2AC9085B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6D8F-F22D-4DE8-AAB0-A2AC9085B26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2DC29-3426-428A-9665-7365E129A2C4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4CD1-9A8B-48B8-BA8A-241F2618F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BD4C5-B251-4677-B359-51C7CFD9323C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4B7E-6BE9-41C5-ACD1-6709EB2E9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DAAF6-BB46-4FCE-9CB8-5E9D6855DF7F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F1C4-607C-4B67-8658-58732197BA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C9C87-E33D-4119-A1A2-46A1FA50AFC6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802A-375F-4D93-A75D-EFFBFAB3C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46422-4EA4-49B3-AB81-D571637FCB7A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0691-0AB2-4D8A-B80D-D5B3B9541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34A50-DD63-45C7-9663-C5B4F2D8785B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9A41-DCFF-49AF-A9F9-D790BBC1E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CEF95-E1A1-4EF3-AA22-75D92AA458AD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1DC80-8275-4567-83B4-882DBD8CD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6E4C1-7E15-46CE-83D8-F625D20934D2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278F9-E05C-4F03-947F-95558D6F6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AF2B2-8F71-422F-8D84-021CE840DDE2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96DDD-B02E-4CBC-A467-8C3C60FF4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5E263-1703-4FF5-949A-190964D35EAA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393C-6E52-42C4-9935-BE77B0620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739FD-AD0A-4DA7-888B-ED69F89594E5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E6042-2E95-4DFA-90FD-BC27DD9C8D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CDB90-4635-4628-AF97-59040C98A8F1}" type="datetimeFigureOut">
              <a:rPr lang="ru-RU"/>
              <a:pPr/>
              <a:t>14.04.2010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82C542-23A5-4371-8A4D-D10A60D131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7.wmf"/><Relationship Id="rId7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03475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4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Электронный учебник </a:t>
            </a:r>
            <a:br>
              <a:rPr lang="ru-RU" sz="64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64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по теме</a:t>
            </a:r>
            <a:r>
              <a:rPr lang="ru-RU" sz="60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br>
              <a:rPr lang="ru-RU" sz="60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60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6000" b="1" kern="120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7000" b="1" kern="120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«Действия с информацией»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1680colourback_2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08"/>
            <a:ext cx="8215338" cy="4143404"/>
          </a:xfrm>
          <a:noFill/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kern="1200" dirty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ru-RU" sz="40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Информационные </a:t>
            </a:r>
            <a:r>
              <a:rPr lang="ru-RU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процессы</a:t>
            </a:r>
            <a:r>
              <a:rPr lang="ru-RU" sz="3600" b="1" kern="1200" dirty="0" err="1">
                <a:latin typeface="Comic Sans MS" pitchFamily="66" charset="0"/>
                <a:ea typeface="+mn-ea"/>
                <a:cs typeface="+mn-cs"/>
              </a:rPr>
              <a:t>-это</a:t>
            </a:r>
            <a:r>
              <a:rPr lang="ru-RU" sz="3600" b="1" kern="1200" dirty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ru-RU" sz="3600" b="1" kern="1200" dirty="0" err="1">
                <a:latin typeface="Comic Sans MS" pitchFamily="66" charset="0"/>
                <a:ea typeface="+mn-ea"/>
                <a:cs typeface="+mn-cs"/>
              </a:rPr>
              <a:t>действия,или</a:t>
            </a:r>
            <a:r>
              <a:rPr lang="ru-RU" sz="3600" b="1" kern="1200" dirty="0">
                <a:latin typeface="Comic Sans MS" pitchFamily="66" charset="0"/>
                <a:ea typeface="+mn-ea"/>
                <a:cs typeface="+mn-cs"/>
              </a:rPr>
              <a:t> последовательность операций , совершаемые над информацией.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71875"/>
            <a:ext cx="3378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1680colourback_2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57150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latin typeface="Comic Sans MS" pitchFamily="66" charset="0"/>
              </a:rPr>
              <a:t>В информатике к информационным процессам относят:</a:t>
            </a:r>
            <a:endParaRPr lang="ru-RU" sz="400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348038" y="3500438"/>
            <a:ext cx="5543550" cy="3030537"/>
          </a:xfrm>
          <a:ln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611188" y="1989138"/>
            <a:ext cx="56165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  <a:hlinkClick r:id="rId4" action="ppaction://hlinksldjump"/>
              </a:rPr>
              <a:t>Поиск  и обзор информации;</a:t>
            </a:r>
            <a:endParaRPr lang="ru-RU" sz="2800" b="1">
              <a:latin typeface="Comic Sans MS" pitchFamily="66" charset="0"/>
            </a:endParaRPr>
          </a:p>
          <a:p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  <a:hlinkClick r:id="rId5" action="ppaction://hlinksldjump"/>
              </a:rPr>
              <a:t>Хранение информации;</a:t>
            </a:r>
            <a:endParaRPr lang="ru-RU" sz="2800" b="1">
              <a:latin typeface="Comic Sans MS" pitchFamily="66" charset="0"/>
            </a:endParaRPr>
          </a:p>
          <a:p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  <a:hlinkClick r:id="rId6" action="ppaction://hlinksldjump"/>
              </a:rPr>
              <a:t>Передача информации;</a:t>
            </a:r>
            <a:endParaRPr lang="ru-RU" sz="2800" b="1">
              <a:latin typeface="Comic Sans MS" pitchFamily="66" charset="0"/>
            </a:endParaRPr>
          </a:p>
          <a:p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Обработка информации;</a:t>
            </a:r>
          </a:p>
          <a:p>
            <a:endParaRPr lang="ru-RU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1680colourback_1003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85728"/>
            <a:ext cx="8229600" cy="3214710"/>
          </a:xfrm>
          <a:noFill/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Сбор информации </a:t>
            </a:r>
            <a:r>
              <a:rPr lang="ru-RU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– </a:t>
            </a:r>
            <a:br>
              <a:rPr lang="ru-RU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это целенаправленный процесс, который сводится к поиску, отбору, получению и накоплению нужной для дальнейшего использования информации.</a:t>
            </a:r>
            <a:endParaRPr lang="ru-RU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3795" name="Picture 9" descr="C:\Мои документы\Мои рисунки\дама и теле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500313"/>
            <a:ext cx="2778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31" descr="moscow-tele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86188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http://www.colibri.ru/photos/366/Club_461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071813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500063" y="4929188"/>
            <a:ext cx="2071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            Телеграф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3286125" y="571500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            Книга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6563" y="6215063"/>
            <a:ext cx="1643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Телефон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1680colourback_1003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642938"/>
            <a:ext cx="7400925" cy="725487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4F03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Методы поиска информации:</a:t>
            </a:r>
            <a:br>
              <a:rPr lang="ru-RU" sz="4000">
                <a:solidFill>
                  <a:srgbClr val="4F03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2862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700"/>
              <a:t>Наблюдение;</a:t>
            </a:r>
          </a:p>
          <a:p>
            <a:pPr>
              <a:lnSpc>
                <a:spcPct val="70000"/>
              </a:lnSpc>
            </a:pPr>
            <a:r>
              <a:rPr lang="ru-RU" sz="2700"/>
              <a:t>Общение со специалистами по интересующему вопросу;</a:t>
            </a:r>
          </a:p>
          <a:p>
            <a:pPr>
              <a:lnSpc>
                <a:spcPct val="70000"/>
              </a:lnSpc>
            </a:pPr>
            <a:r>
              <a:rPr lang="ru-RU" sz="2700"/>
              <a:t>Чтение соответствующей литературы;</a:t>
            </a:r>
          </a:p>
          <a:p>
            <a:pPr>
              <a:lnSpc>
                <a:spcPct val="70000"/>
              </a:lnSpc>
            </a:pPr>
            <a:r>
              <a:rPr lang="ru-RU" sz="2700"/>
              <a:t>Просмотр теле- и видеопрограмм;</a:t>
            </a:r>
          </a:p>
          <a:p>
            <a:pPr>
              <a:lnSpc>
                <a:spcPct val="70000"/>
              </a:lnSpc>
            </a:pPr>
            <a:r>
              <a:rPr lang="ru-RU" sz="2700"/>
              <a:t>Прослушивание аудиозаписей и радиопередач;</a:t>
            </a:r>
          </a:p>
          <a:p>
            <a:pPr>
              <a:lnSpc>
                <a:spcPct val="70000"/>
              </a:lnSpc>
            </a:pPr>
            <a:r>
              <a:rPr lang="ru-RU" sz="2700"/>
              <a:t>Работа в библиотеках и архивах;</a:t>
            </a:r>
          </a:p>
          <a:p>
            <a:pPr>
              <a:lnSpc>
                <a:spcPct val="70000"/>
              </a:lnSpc>
            </a:pPr>
            <a:r>
              <a:rPr lang="ru-RU" sz="2700"/>
              <a:t>Запрос к информационным системам, банкам и базам данных; и пр. методы.</a:t>
            </a:r>
          </a:p>
          <a:p>
            <a:pPr>
              <a:lnSpc>
                <a:spcPct val="70000"/>
              </a:lnSpc>
            </a:pPr>
            <a:endParaRPr lang="ru-RU" sz="2700"/>
          </a:p>
          <a:p>
            <a:pPr>
              <a:lnSpc>
                <a:spcPct val="70000"/>
              </a:lnSpc>
            </a:pPr>
            <a:r>
              <a:rPr lang="ru-RU" sz="2700">
                <a:hlinkClick r:id="rId3" action="ppaction://hlinksldjump"/>
              </a:rPr>
              <a:t>Назад </a:t>
            </a:r>
            <a:endParaRPr lang="ru-RU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Рисунок 3" descr="1680colourback_2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572500" cy="58118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000" b="1">
                <a:latin typeface="Comic Sans MS" pitchFamily="66" charset="0"/>
              </a:rPr>
              <a:t>Хранение информации – </a:t>
            </a: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это процесс помещения информации в определенное хранилище с целью извлечения ее оттуда через некоторое время для дальнейшего использования.</a:t>
            </a:r>
          </a:p>
          <a:p>
            <a:pPr>
              <a:buFont typeface="Wingdings" pitchFamily="2" charset="2"/>
              <a:buChar char="§"/>
            </a:pPr>
            <a:r>
              <a:rPr lang="ru-RU" sz="1800" b="1">
                <a:solidFill>
                  <a:srgbClr val="000066"/>
                </a:solidFill>
                <a:latin typeface="Arial Narrow" pitchFamily="34" charset="0"/>
              </a:rPr>
              <a:t>люди всегда стремились доступными способами </a:t>
            </a:r>
          </a:p>
          <a:p>
            <a:pPr>
              <a:buFont typeface="Wingdings" pitchFamily="2" charset="2"/>
              <a:buChar char="§"/>
            </a:pPr>
            <a:r>
              <a:rPr lang="ru-RU" sz="1800" b="1">
                <a:solidFill>
                  <a:srgbClr val="000066"/>
                </a:solidFill>
                <a:latin typeface="Arial Narrow" pitchFamily="34" charset="0"/>
              </a:rPr>
              <a:t>зафиксировать наиболее важную информацию на внешних носителях</a:t>
            </a:r>
            <a:endParaRPr lang="en-US" sz="1800" b="1">
              <a:solidFill>
                <a:srgbClr val="000066"/>
              </a:solidFill>
              <a:latin typeface="Arial Narrow" pitchFamily="34" charset="0"/>
            </a:endParaRP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7" name="Picture 4" descr="созжение Иерусали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429000"/>
            <a:ext cx="2752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Object 15"/>
          <p:cNvGraphicFramePr>
            <a:graphicFrameLocks noChangeAspect="1"/>
          </p:cNvGraphicFramePr>
          <p:nvPr/>
        </p:nvGraphicFramePr>
        <p:xfrm>
          <a:off x="3929063" y="3500438"/>
          <a:ext cx="2000250" cy="2786062"/>
        </p:xfrm>
        <a:graphic>
          <a:graphicData uri="http://schemas.openxmlformats.org/presentationml/2006/ole">
            <p:oleObj spid="_x0000_s25603" name="Фотография Photo Editor" r:id="rId5" imgW="2943636" imgH="3657143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43625" y="5357813"/>
            <a:ext cx="2786063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604A7B"/>
              </a:solidFill>
              <a:latin typeface="Comic Sans MS" pitchFamily="66" charset="0"/>
            </a:endParaRPr>
          </a:p>
          <a:p>
            <a:pPr algn="ctr"/>
            <a:endParaRPr lang="ru-RU" sz="2000" b="1">
              <a:solidFill>
                <a:srgbClr val="604A7B"/>
              </a:solidFill>
              <a:latin typeface="Comic Sans MS" pitchFamily="66" charset="0"/>
            </a:endParaRPr>
          </a:p>
          <a:p>
            <a:pPr algn="ctr"/>
            <a:r>
              <a:rPr lang="ru-RU" sz="2000" b="1">
                <a:solidFill>
                  <a:srgbClr val="604A7B"/>
                </a:solidFill>
                <a:latin typeface="Comic Sans MS" pitchFamily="66" charset="0"/>
              </a:rPr>
              <a:t>Знаковая письменность</a:t>
            </a:r>
          </a:p>
        </p:txBody>
      </p:sp>
      <p:pic>
        <p:nvPicPr>
          <p:cNvPr id="25609" name="Picture 5" descr="http://russlovo.com/img/books/big/566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929063"/>
            <a:ext cx="1357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6" descr="http://www.podar-ok.ru/admin/pictures/175011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857750"/>
            <a:ext cx="21574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2000250" y="41433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Comic Sans MS" pitchFamily="66" charset="0"/>
              </a:rPr>
              <a:t>Книга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 descr="1680colourback_2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214313"/>
            <a:ext cx="8258175" cy="62150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kumimoji="1"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Носитель информации</a:t>
            </a:r>
            <a:r>
              <a:rPr kumimoji="1" lang="ru-RU">
                <a:latin typeface="Times New Roman" pitchFamily="18" charset="0"/>
              </a:rPr>
              <a:t> – материальный объект, предназначенный для хранения и передачи информации.</a:t>
            </a:r>
          </a:p>
          <a:p>
            <a:pPr>
              <a:buFontTx/>
              <a:buNone/>
            </a:pPr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28675" name="Picture 3" descr="BS0055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000625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видеокассе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000250"/>
            <a:ext cx="2500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ttp://www.techgate.ru/pictures/4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1785938"/>
            <a:ext cx="17256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5" descr="старая фотография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1928813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1643063" y="5715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80" name="Picture 23" descr="C:\WINDOWS\Application Data\Microsoft\Media Catalog\Downloaded Clips\cl4b\j018923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5000625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63" y="4214813"/>
            <a:ext cx="192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Видеокассеты 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1714500" y="3000375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50" y="5429250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Кино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563" y="4786313"/>
            <a:ext cx="1857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Фотография 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6715125" y="5643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4000500" y="56435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</a:t>
            </a:r>
            <a:r>
              <a:rPr lang="ru-RU">
                <a:latin typeface="Comic Sans MS" pitchFamily="66" charset="0"/>
              </a:rPr>
              <a:t>Книга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0813" y="4572000"/>
            <a:ext cx="2500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Всемирная паутина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7500938" y="61436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8" action="ppaction://hlinksldjump"/>
              </a:rPr>
              <a:t>Назад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1" descr="1680colourback_1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714375"/>
            <a:ext cx="8143875" cy="27860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/>
              <a:t>Передача информации –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это целенаправленный процесс, в результате которого информация передается от одного объекта к другому.</a:t>
            </a:r>
            <a:endParaRPr lang="ru-RU"/>
          </a:p>
        </p:txBody>
      </p:sp>
      <p:pic>
        <p:nvPicPr>
          <p:cNvPr id="29699" name="Picture 21" descr="j0343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071813"/>
            <a:ext cx="2000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3"/>
          <p:cNvGrpSpPr>
            <a:grpSpLocks/>
          </p:cNvGrpSpPr>
          <p:nvPr/>
        </p:nvGrpSpPr>
        <p:grpSpPr bwMode="auto">
          <a:xfrm>
            <a:off x="285750" y="3643313"/>
            <a:ext cx="8001000" cy="2857500"/>
            <a:chOff x="432" y="1632"/>
            <a:chExt cx="5232" cy="2016"/>
          </a:xfrm>
        </p:grpSpPr>
        <p:sp>
          <p:nvSpPr>
            <p:cNvPr id="29702" name="Text Box 4"/>
            <p:cNvSpPr txBox="1">
              <a:spLocks noChangeArrowheads="1"/>
            </p:cNvSpPr>
            <p:nvPr/>
          </p:nvSpPr>
          <p:spPr bwMode="auto">
            <a:xfrm>
              <a:off x="432" y="2544"/>
              <a:ext cx="864" cy="2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4F0313"/>
                  </a:solidFill>
                  <a:latin typeface="Georgia" pitchFamily="18" charset="0"/>
                </a:rPr>
                <a:t>Источник </a:t>
              </a:r>
            </a:p>
          </p:txBody>
        </p:sp>
        <p:sp>
          <p:nvSpPr>
            <p:cNvPr id="29703" name="Text Box 5"/>
            <p:cNvSpPr txBox="1">
              <a:spLocks noChangeArrowheads="1"/>
            </p:cNvSpPr>
            <p:nvPr/>
          </p:nvSpPr>
          <p:spPr bwMode="auto">
            <a:xfrm>
              <a:off x="1488" y="2496"/>
              <a:ext cx="1056" cy="3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4F0313"/>
                  </a:solidFill>
                  <a:latin typeface="Georgia" pitchFamily="18" charset="0"/>
                </a:rPr>
                <a:t>Кодирующее устройство</a:t>
              </a: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3216" y="2496"/>
              <a:ext cx="1248" cy="3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4F0313"/>
                  </a:solidFill>
                  <a:latin typeface="Georgia" pitchFamily="18" charset="0"/>
                </a:rPr>
                <a:t>Декодирующее устройство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4704" y="2544"/>
              <a:ext cx="960" cy="2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4F0313"/>
                  </a:solidFill>
                  <a:latin typeface="Georgia" pitchFamily="18" charset="0"/>
                </a:rPr>
                <a:t>Приемник</a:t>
              </a:r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1296" y="268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2544" y="2688"/>
              <a:ext cx="67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>
              <a:off x="4464" y="268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0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496" y="2304"/>
              <a:ext cx="768" cy="16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1200" b="1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Канал связи</a:t>
              </a:r>
            </a:p>
          </p:txBody>
        </p:sp>
        <p:sp>
          <p:nvSpPr>
            <p:cNvPr id="29710" name="Line 12"/>
            <p:cNvSpPr>
              <a:spLocks noChangeShapeType="1"/>
            </p:cNvSpPr>
            <p:nvPr/>
          </p:nvSpPr>
          <p:spPr bwMode="auto">
            <a:xfrm flipH="1">
              <a:off x="1872" y="1968"/>
              <a:ext cx="96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11" name="Line 13"/>
            <p:cNvSpPr>
              <a:spLocks noChangeShapeType="1"/>
            </p:cNvSpPr>
            <p:nvPr/>
          </p:nvSpPr>
          <p:spPr bwMode="auto">
            <a:xfrm>
              <a:off x="2832" y="196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>
              <a:off x="2832" y="1968"/>
              <a:ext cx="100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2208" y="163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4F031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Помехи</a:t>
              </a:r>
              <a:r>
                <a:rPr lang="ru-RU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 flipH="1" flipV="1">
              <a:off x="1872" y="2880"/>
              <a:ext cx="96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2832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16" name="Line 18"/>
            <p:cNvSpPr>
              <a:spLocks noChangeShapeType="1"/>
            </p:cNvSpPr>
            <p:nvPr/>
          </p:nvSpPr>
          <p:spPr bwMode="auto">
            <a:xfrm flipV="1">
              <a:off x="2832" y="2880"/>
              <a:ext cx="96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1" name="Text Box 19"/>
            <p:cNvSpPr txBox="1">
              <a:spLocks noChangeArrowheads="1"/>
            </p:cNvSpPr>
            <p:nvPr/>
          </p:nvSpPr>
          <p:spPr bwMode="auto">
            <a:xfrm>
              <a:off x="2112" y="3360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4F031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Защита от помех</a:t>
              </a:r>
            </a:p>
          </p:txBody>
        </p:sp>
      </p:grpSp>
      <p:sp>
        <p:nvSpPr>
          <p:cNvPr id="29701" name="TextBox 22"/>
          <p:cNvSpPr txBox="1">
            <a:spLocks noChangeArrowheads="1"/>
          </p:cNvSpPr>
          <p:nvPr/>
        </p:nvSpPr>
        <p:spPr bwMode="auto">
          <a:xfrm>
            <a:off x="6715125" y="5857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4" action="ppaction://hlinksldjump"/>
              </a:rPr>
              <a:t>  Назад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4" descr="1680colourback_1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Обработка информации</a:t>
            </a:r>
            <a:r>
              <a:rPr lang="ru-RU" sz="4000"/>
              <a:t> – 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 изменения вида или формы, смысла (содержания), объема (количества) информации.</a:t>
            </a:r>
            <a:endParaRPr lang="ru-RU" sz="40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00063" y="3714750"/>
            <a:ext cx="8143875" cy="2168525"/>
            <a:chOff x="550" y="2001"/>
            <a:chExt cx="4837" cy="150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550" y="2016"/>
              <a:ext cx="1392" cy="959"/>
            </a:xfrm>
            <a:prstGeom prst="flowChartPunchedCar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201" y="2001"/>
              <a:ext cx="1728" cy="959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043" y="2016"/>
              <a:ext cx="1344" cy="959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cxnSp>
          <p:nvCxnSpPr>
            <p:cNvPr id="30727" name="AutoShape 7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 flipV="1">
              <a:off x="1942" y="2481"/>
              <a:ext cx="259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728" name="AutoShape 8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3929" y="2481"/>
              <a:ext cx="114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672" y="2208"/>
              <a:ext cx="13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2400" b="1">
                  <a:latin typeface="Times New Roman" pitchFamily="18" charset="0"/>
                </a:rPr>
                <a:t>Входная информация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256" y="2208"/>
              <a:ext cx="1535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2400" b="1">
                  <a:latin typeface="Times New Roman" pitchFamily="18" charset="0"/>
                </a:rPr>
                <a:t>Преобразователь</a:t>
              </a:r>
              <a:br>
                <a:rPr kumimoji="1" lang="ru-RU" sz="2400" b="1">
                  <a:latin typeface="Times New Roman" pitchFamily="18" charset="0"/>
                </a:rPr>
              </a:br>
              <a:r>
                <a:rPr kumimoji="1" lang="ru-RU" sz="2400" b="1">
                  <a:latin typeface="Times New Roman" pitchFamily="18" charset="0"/>
                </a:rPr>
                <a:t>информации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4080" y="2208"/>
              <a:ext cx="12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2400" b="1">
                  <a:latin typeface="Times New Roman" pitchFamily="18" charset="0"/>
                </a:rPr>
                <a:t>Выходная информация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392" y="3216"/>
              <a:ext cx="3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2400">
                  <a:latin typeface="Times New Roman" pitchFamily="18" charset="0"/>
                </a:rPr>
                <a:t>Общая схема обработки информации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8" descr="colourback_1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8" descr="art_1_2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428625"/>
            <a:ext cx="142875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r>
              <a:rPr lang="ru-RU" b="1">
                <a:latin typeface="Comic Sans MS" pitchFamily="66" charset="0"/>
              </a:rPr>
              <a:t>Вопросы для контроля</a:t>
            </a:r>
            <a:r>
              <a:rPr lang="ru-RU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75" y="1571625"/>
            <a:ext cx="7115175" cy="4411663"/>
          </a:xfrm>
        </p:spPr>
        <p:txBody>
          <a:bodyPr>
            <a:normAutofit/>
          </a:bodyPr>
          <a:lstStyle/>
          <a:p>
            <a:pPr marL="365125" indent="-255588">
              <a:lnSpc>
                <a:spcPct val="80000"/>
              </a:lnSpc>
              <a:buClr>
                <a:srgbClr val="9BBB59"/>
              </a:buClr>
              <a:buFont typeface="Georgia" pitchFamily="18" charset="0"/>
              <a:buChar char="•"/>
            </a:pPr>
            <a:r>
              <a:rPr lang="ru-RU" sz="2200">
                <a:latin typeface="Comic Sans MS" pitchFamily="66" charset="0"/>
              </a:rPr>
              <a:t>Какими средствами передачи информации пользуется современный человек?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 typeface="Georgia" pitchFamily="18" charset="0"/>
              <a:buChar char="•"/>
            </a:pPr>
            <a:r>
              <a:rPr lang="ru-RU" sz="2200">
                <a:latin typeface="Comic Sans MS" pitchFamily="66" charset="0"/>
              </a:rPr>
              <a:t>Каким средством передачи информации чаще всего  пользуетесь вы?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 typeface="Georgia" pitchFamily="18" charset="0"/>
              <a:buChar char="•"/>
            </a:pPr>
            <a:r>
              <a:rPr lang="ru-RU" sz="2200">
                <a:latin typeface="Comic Sans MS" pitchFamily="66" charset="0"/>
              </a:rPr>
              <a:t>Какими способами передавали информацию в древнем мире?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 typeface="Georgia" pitchFamily="18" charset="0"/>
              <a:buChar char="•"/>
            </a:pPr>
            <a:r>
              <a:rPr lang="ru-RU" sz="2200">
                <a:latin typeface="Comic Sans MS" pitchFamily="66" charset="0"/>
              </a:rPr>
              <a:t>Как люди хранят информацию различных видов? Приведите примеры.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 typeface="Georgia" pitchFamily="18" charset="0"/>
              <a:buChar char="•"/>
            </a:pPr>
            <a:r>
              <a:rPr lang="ru-RU" sz="2200">
                <a:latin typeface="Comic Sans MS" pitchFamily="66" charset="0"/>
              </a:rPr>
              <a:t>Приведите примеры способов передачи информации по схемам: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 typeface="Georgia" pitchFamily="18" charset="0"/>
              <a:buChar char="•"/>
            </a:pPr>
            <a:endParaRPr lang="ru-RU" sz="2200">
              <a:latin typeface="Comic Sans MS" pitchFamily="66" charset="0"/>
            </a:endParaRP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Tx/>
              <a:buNone/>
            </a:pPr>
            <a:r>
              <a:rPr lang="ru-RU" sz="2200">
                <a:latin typeface="Comic Sans MS" pitchFamily="66" charset="0"/>
              </a:rPr>
              <a:t>      Источник (человек)           Приемник(человек)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Tx/>
              <a:buNone/>
            </a:pPr>
            <a:endParaRPr lang="ru-RU" sz="2200">
              <a:latin typeface="Comic Sans MS" pitchFamily="66" charset="0"/>
            </a:endParaRP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Tx/>
              <a:buNone/>
            </a:pPr>
            <a:r>
              <a:rPr lang="ru-RU" sz="2200">
                <a:latin typeface="Comic Sans MS" pitchFamily="66" charset="0"/>
              </a:rPr>
              <a:t>     Источник (предмет)</a:t>
            </a:r>
            <a:r>
              <a:rPr lang="ru-RU" sz="2200" b="1">
                <a:latin typeface="Comic Sans MS" pitchFamily="66" charset="0"/>
              </a:rPr>
              <a:t> </a:t>
            </a:r>
            <a:r>
              <a:rPr lang="ru-RU" sz="2200">
                <a:latin typeface="Comic Sans MS" pitchFamily="66" charset="0"/>
              </a:rPr>
              <a:t>          Приемник(человек)</a:t>
            </a:r>
          </a:p>
          <a:p>
            <a:pPr marL="365125" indent="-255588">
              <a:lnSpc>
                <a:spcPct val="80000"/>
              </a:lnSpc>
            </a:pPr>
            <a:endParaRPr lang="ru-RU" sz="2200"/>
          </a:p>
        </p:txBody>
      </p:sp>
      <p:pic>
        <p:nvPicPr>
          <p:cNvPr id="31749" name="Picture 7" descr="BS0055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34025"/>
            <a:ext cx="1357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071938" y="50720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4813" y="57150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1680colourback_2010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85784" y="142852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57222" y="2214554"/>
            <a:ext cx="9001156" cy="323165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По теме: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/>
              </a:rPr>
              <a:t>Действие с информацией</a:t>
            </a:r>
          </a:p>
        </p:txBody>
      </p:sp>
      <p:sp>
        <p:nvSpPr>
          <p:cNvPr id="7" name="WordArt 5"/>
          <p:cNvSpPr>
            <a:spLocks noGrp="1" noChangeArrowheads="1" noChangeShapeType="1" noTextEdit="1"/>
          </p:cNvSpPr>
          <p:nvPr/>
        </p:nvSpPr>
        <p:spPr bwMode="auto">
          <a:xfrm>
            <a:off x="714375" y="357188"/>
            <a:ext cx="7572375" cy="1357312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9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flying-eagles-wings[1]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680colourback_1003.jpg"/>
          <p:cNvPicPr>
            <a:picLocks noChangeAspect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3" y="1857375"/>
            <a:ext cx="7858125" cy="2786063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>
                <a:latin typeface="Comic Sans MS" pitchFamily="66" charset="0"/>
              </a:rPr>
              <a:t>Автор проекта:</a:t>
            </a:r>
            <a:r>
              <a:rPr lang="ru-RU" sz="4000" b="1" i="1" dirty="0">
                <a:latin typeface="Comic Sans MS" pitchFamily="66" charset="0"/>
              </a:rPr>
              <a:t> </a:t>
            </a:r>
            <a:br>
              <a:rPr lang="ru-RU" sz="4000" b="1" i="1" dirty="0">
                <a:latin typeface="Comic Sans MS" pitchFamily="66" charset="0"/>
              </a:rPr>
            </a:br>
            <a:r>
              <a:rPr lang="ru-RU" sz="4000" dirty="0" err="1">
                <a:latin typeface="Comic Sans MS" pitchFamily="66" charset="0"/>
              </a:rPr>
              <a:t>Прищенко</a:t>
            </a:r>
            <a:r>
              <a:rPr lang="ru-RU" sz="4000" dirty="0">
                <a:latin typeface="Comic Sans MS" pitchFamily="66" charset="0"/>
              </a:rPr>
              <a:t> Виктория</a:t>
            </a:r>
            <a:r>
              <a:rPr lang="ru-RU" sz="4000" b="1" dirty="0">
                <a:latin typeface="Comic Sans MS" pitchFamily="66" charset="0"/>
              </a:rPr>
              <a:t>,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 ученица 8 класса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/>
            </a:r>
            <a:br>
              <a:rPr lang="ru-RU" sz="4000" b="1" dirty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ru-RU" sz="4000" b="1" i="1" u="sng" dirty="0" smtClean="0">
                <a:latin typeface="Comic Sans MS" pitchFamily="66" charset="0"/>
              </a:rPr>
              <a:t>Руководитель </a:t>
            </a:r>
            <a:r>
              <a:rPr lang="ru-RU" sz="4000" b="1" i="1" u="sng" dirty="0">
                <a:latin typeface="Comic Sans MS" pitchFamily="66" charset="0"/>
              </a:rPr>
              <a:t>проекта:</a:t>
            </a:r>
            <a:r>
              <a:rPr lang="ru-RU" sz="4000" b="1" i="1" dirty="0">
                <a:latin typeface="Comic Sans MS" pitchFamily="66" charset="0"/>
              </a:rPr>
              <a:t> </a:t>
            </a:r>
            <a:r>
              <a:rPr lang="ru-RU" sz="4000" dirty="0">
                <a:latin typeface="Comic Sans MS" pitchFamily="66" charset="0"/>
              </a:rPr>
              <a:t>Янченкова Н.С., </a:t>
            </a:r>
            <a:br>
              <a:rPr lang="ru-RU" sz="4000" dirty="0">
                <a:latin typeface="Comic Sans MS" pitchFamily="66" charset="0"/>
              </a:rPr>
            </a:br>
            <a:r>
              <a:rPr lang="ru-RU" sz="4000" dirty="0">
                <a:latin typeface="Comic Sans MS" pitchFamily="66" charset="0"/>
              </a:rPr>
              <a:t>учитель информатики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908050"/>
            <a:ext cx="8820150" cy="1143000"/>
          </a:xfrm>
        </p:spPr>
        <p:txBody>
          <a:bodyPr>
            <a:normAutofit fontScale="90000"/>
          </a:bodyPr>
          <a:lstStyle/>
          <a:p>
            <a:r>
              <a:rPr lang="ru-RU" sz="4000">
                <a:latin typeface="Comic Sans MS" pitchFamily="66" charset="0"/>
              </a:rPr>
              <a:t>1) Основные действия, выполняемые над информацией: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А)Обмен, передача, хранение, обработка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 Приём, передача, обработка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В)Обмен, хранение, обработка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Г)Накопление, приём, передача, обработка</a:t>
            </a:r>
          </a:p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6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57188" y="285750"/>
            <a:ext cx="8242301" cy="928688"/>
          </a:xfrm>
        </p:spPr>
        <p:txBody>
          <a:bodyPr>
            <a:normAutofit/>
          </a:bodyPr>
          <a:lstStyle/>
          <a:p>
            <a:r>
              <a:rPr lang="ru-RU" sz="4000"/>
              <a:t>                </a:t>
            </a:r>
            <a:r>
              <a:rPr lang="ru-RU" sz="4000">
                <a:latin typeface="Comic Sans MS" pitchFamily="66" charset="0"/>
              </a:rPr>
              <a:t>Правильный ответ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pPr>
              <a:buFontTx/>
              <a:buNone/>
            </a:pPr>
            <a:r>
              <a:rPr lang="ru-RU"/>
              <a:t>          </a:t>
            </a: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428625" y="1857375"/>
            <a:ext cx="721518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1928813" y="2143125"/>
            <a:ext cx="66436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b="1">
                <a:latin typeface="Comic Sans MS" pitchFamily="66" charset="0"/>
              </a:rPr>
              <a:t>А</a:t>
            </a:r>
            <a:r>
              <a:rPr lang="ru-RU" sz="10300" b="1">
                <a:latin typeface="Comic Sans MS" pitchFamily="66" charset="0"/>
              </a:rPr>
              <a:t/>
            </a:r>
            <a:br>
              <a:rPr lang="ru-RU" sz="10300" b="1">
                <a:latin typeface="Comic Sans MS" pitchFamily="66" charset="0"/>
              </a:rPr>
            </a:br>
            <a:r>
              <a:rPr lang="ru-RU" b="1">
                <a:latin typeface="Comic Sans MS" pitchFamily="66" charset="0"/>
              </a:rPr>
              <a:t>обмен, передача, хранение, обработка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latin typeface="Comic Sans MS" pitchFamily="66" charset="0"/>
              </a:rPr>
              <a:t>2) Информационными процессами называются действия, связанные: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9288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А)С работой во всевозможных информационных систем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Б)С работой средств массовой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В)С хранением, обменом и обработкой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Г)С поиском информации в информационных системах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75"/>
            <a:ext cx="6757988" cy="725488"/>
          </a:xfrm>
        </p:spPr>
        <p:txBody>
          <a:bodyPr>
            <a:normAutofit/>
          </a:bodyPr>
          <a:lstStyle/>
          <a:p>
            <a:r>
              <a:rPr lang="ru-RU" sz="4000"/>
              <a:t>Правильный ответ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000250"/>
            <a:ext cx="8229600" cy="4525963"/>
          </a:xfrm>
        </p:spPr>
        <p:txBody>
          <a:bodyPr>
            <a:normAutofit/>
          </a:bodyPr>
          <a:lstStyle/>
          <a:p>
            <a:pPr marL="365125" indent="-255588">
              <a:lnSpc>
                <a:spcPct val="80000"/>
              </a:lnSpc>
              <a:buClr>
                <a:srgbClr val="9BBB59"/>
              </a:buClr>
              <a:buFontTx/>
              <a:buNone/>
            </a:pPr>
            <a:r>
              <a:rPr lang="ru-RU" sz="7200" b="1">
                <a:latin typeface="Comic Sans MS" pitchFamily="66" charset="0"/>
              </a:rPr>
              <a:t>      </a:t>
            </a:r>
            <a:r>
              <a:rPr lang="ru-RU" sz="18300" b="1">
                <a:latin typeface="Comic Sans MS" pitchFamily="66" charset="0"/>
              </a:rPr>
              <a:t>В</a:t>
            </a:r>
          </a:p>
          <a:p>
            <a:pPr marL="365125" indent="-255588">
              <a:lnSpc>
                <a:spcPct val="80000"/>
              </a:lnSpc>
              <a:buClr>
                <a:srgbClr val="9BBB59"/>
              </a:buClr>
              <a:buFontTx/>
              <a:buNone/>
            </a:pPr>
            <a:r>
              <a:rPr lang="ru-RU" b="1">
                <a:latin typeface="Comic Sans MS" pitchFamily="66" charset="0"/>
              </a:rPr>
              <a:t> действия, связанные с хранением, обменом и обработкой информации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786813" cy="868363"/>
          </a:xfrm>
        </p:spPr>
        <p:txBody>
          <a:bodyPr>
            <a:normAutofit fontScale="90000"/>
          </a:bodyPr>
          <a:lstStyle/>
          <a:p>
            <a:r>
              <a:rPr lang="ru-RU" sz="4000" b="1">
                <a:latin typeface="Comic Sans MS" pitchFamily="66" charset="0"/>
              </a:rPr>
              <a:t>3) Под носителем информации понимают: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143125"/>
            <a:ext cx="7872413" cy="39544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 Линии связи для передачи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 Устройства для хранения данных в персональном компьютере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 Среду для хранения и записи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 Телекоммуникации</a:t>
            </a:r>
          </a:p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7543800" cy="725487"/>
          </a:xfrm>
        </p:spPr>
        <p:txBody>
          <a:bodyPr>
            <a:normAutofit/>
          </a:bodyPr>
          <a:lstStyle/>
          <a:p>
            <a:r>
              <a:rPr lang="ru-RU" sz="4000" b="1">
                <a:latin typeface="Comic Sans MS" pitchFamily="66" charset="0"/>
              </a:rPr>
              <a:t>Правильный ответ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300" b="1">
                <a:latin typeface="Comic Sans MS" pitchFamily="66" charset="0"/>
              </a:rPr>
              <a:t>  </a:t>
            </a:r>
            <a:r>
              <a:rPr lang="ru-RU" sz="16000" b="1">
                <a:latin typeface="Comic Sans MS" pitchFamily="66" charset="0"/>
              </a:rPr>
              <a:t>Б</a:t>
            </a:r>
            <a:r>
              <a:rPr lang="ru-RU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</a:t>
            </a:r>
            <a:r>
              <a:rPr lang="ru-RU" b="1">
                <a:latin typeface="Comic Sans MS" pitchFamily="66" charset="0"/>
              </a:rPr>
              <a:t>Устройства для хранения данных в персональном компьютере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latin typeface="Comic Sans MS" pitchFamily="66" charset="0"/>
              </a:rPr>
              <a:t>4) Перевод текста с одного языка на другой является процессом: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636838"/>
            <a:ext cx="8472487" cy="3614737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 Хранения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 Передачи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 Поиска информации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 Обработки информации</a:t>
            </a:r>
          </a:p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42875" y="357188"/>
            <a:ext cx="7543800" cy="1011237"/>
          </a:xfrm>
        </p:spPr>
        <p:txBody>
          <a:bodyPr/>
          <a:lstStyle/>
          <a:p>
            <a:r>
              <a:rPr lang="ru-RU" b="1">
                <a:latin typeface="Comic Sans MS" pitchFamily="66" charset="0"/>
              </a:rPr>
              <a:t>Правильный ответ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ru-RU" sz="26300" b="1">
                <a:latin typeface="Comic Sans MS" pitchFamily="66" charset="0"/>
              </a:rPr>
              <a:t>  </a:t>
            </a:r>
            <a:r>
              <a:rPr lang="ru-RU" sz="16000" b="1">
                <a:latin typeface="Comic Sans MS" pitchFamily="66" charset="0"/>
              </a:rPr>
              <a:t>Г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sz="3000" b="1">
                <a:latin typeface="Comic Sans MS" pitchFamily="66" charset="0"/>
              </a:rPr>
              <a:t>               </a:t>
            </a:r>
          </a:p>
          <a:p>
            <a:pPr>
              <a:lnSpc>
                <a:spcPct val="70000"/>
              </a:lnSpc>
              <a:buFontTx/>
              <a:buNone/>
            </a:pPr>
            <a:endParaRPr lang="ru-RU" sz="3000" b="1">
              <a:latin typeface="Comic Sans MS" pitchFamily="66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ru-RU" sz="3000" b="1">
                <a:latin typeface="Comic Sans MS" pitchFamily="66" charset="0"/>
              </a:rPr>
              <a:t> </a:t>
            </a:r>
            <a:r>
              <a:rPr lang="ru-RU" sz="3700" b="1">
                <a:latin typeface="Comic Sans MS" pitchFamily="66" charset="0"/>
              </a:rPr>
              <a:t>Процесс обработки информации</a:t>
            </a:r>
          </a:p>
          <a:p>
            <a:pPr>
              <a:lnSpc>
                <a:spcPct val="90000"/>
              </a:lnSpc>
            </a:pP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>
                <a:latin typeface="Comic Sans MS" pitchFamily="66" charset="0"/>
              </a:rPr>
              <a:t>5) Самым предпочтительным носителем информации на современном этапе является: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4294967295"/>
          </p:nvPr>
        </p:nvSpPr>
        <p:spPr>
          <a:xfrm>
            <a:off x="285750" y="2357438"/>
            <a:ext cx="8258175" cy="428625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 Бумага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 Лазерный компакт-диск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 Дискета, жёсткий диск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 Флешка</a:t>
            </a:r>
          </a:p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3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7543800" cy="868362"/>
          </a:xfrm>
        </p:spPr>
        <p:txBody>
          <a:bodyPr/>
          <a:lstStyle/>
          <a:p>
            <a:r>
              <a:rPr lang="ru-RU" b="1">
                <a:latin typeface="Comic Sans MS" pitchFamily="66" charset="0"/>
              </a:rPr>
              <a:t>Правильный ответ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300" b="1">
                <a:latin typeface="Comic Sans MS" pitchFamily="66" charset="0"/>
              </a:rPr>
              <a:t>   </a:t>
            </a:r>
            <a:r>
              <a:rPr lang="ru-RU" sz="16000" b="1">
                <a:latin typeface="Comic Sans MS" pitchFamily="66" charset="0"/>
              </a:rPr>
              <a:t>Г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                 Флешка</a:t>
            </a:r>
            <a:r>
              <a:rPr lang="ru-RU">
                <a:latin typeface="Comic Sans MS" pitchFamily="66" charset="0"/>
              </a:rPr>
              <a:t>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1680colourback_1003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714500"/>
            <a:ext cx="8001000" cy="47863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700" b="1">
                <a:latin typeface="Century Gothic" pitchFamily="34" charset="0"/>
              </a:rPr>
              <a:t>1. Акцентировать внимание учащихся на   информационных процессах;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>
                <a:latin typeface="Century Gothic" pitchFamily="34" charset="0"/>
              </a:rPr>
              <a:t/>
            </a:r>
            <a:br>
              <a:rPr lang="ru-RU" sz="2700" b="1">
                <a:latin typeface="Century Gothic" pitchFamily="34" charset="0"/>
              </a:rPr>
            </a:br>
            <a:r>
              <a:rPr lang="ru-RU" sz="2700" b="1">
                <a:latin typeface="Century Gothic" pitchFamily="34" charset="0"/>
              </a:rPr>
              <a:t>2. Обобщить материал по теме «Действия с информацией»;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>
                <a:latin typeface="Century Gothic" pitchFamily="34" charset="0"/>
              </a:rPr>
              <a:t/>
            </a:r>
            <a:br>
              <a:rPr lang="ru-RU" sz="2700" b="1">
                <a:latin typeface="Century Gothic" pitchFamily="34" charset="0"/>
              </a:rPr>
            </a:br>
            <a:r>
              <a:rPr lang="ru-RU" sz="2700" b="1">
                <a:latin typeface="Century Gothic" pitchFamily="34" charset="0"/>
              </a:rPr>
              <a:t>3. Представить материал в интересном и наглядном виде;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>
                <a:latin typeface="Century Gothic" pitchFamily="34" charset="0"/>
              </a:rPr>
              <a:t/>
            </a:r>
            <a:br>
              <a:rPr lang="ru-RU" sz="2700" b="1">
                <a:latin typeface="Century Gothic" pitchFamily="34" charset="0"/>
              </a:rPr>
            </a:br>
            <a:r>
              <a:rPr lang="ru-RU" sz="2700" b="1">
                <a:latin typeface="Century Gothic" pitchFamily="34" charset="0"/>
              </a:rPr>
              <a:t>4. Показать , что материал, представленный в электронном виде нагляднее, легче воспринимается и быстрее запоминается.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143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Цели и задачи проекта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928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latin typeface="Comic Sans MS" pitchFamily="66" charset="0"/>
              </a:rPr>
              <a:t>6) Носителем информации, представленной наскальными росписями давних предков выступает: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 Бумага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 Камень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 Папирус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 Фотоплёнка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latin typeface="Comic Sans MS" pitchFamily="66" charset="0"/>
              </a:rPr>
              <a:t>Правильный ответ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300" b="1">
                <a:latin typeface="Comic Sans MS" pitchFamily="66" charset="0"/>
              </a:rPr>
              <a:t>   </a:t>
            </a:r>
            <a:r>
              <a:rPr lang="ru-RU" sz="16000" b="1">
                <a:latin typeface="Comic Sans MS" pitchFamily="66" charset="0"/>
              </a:rPr>
              <a:t>Б</a:t>
            </a:r>
          </a:p>
          <a:p>
            <a:pPr>
              <a:buFontTx/>
              <a:buNone/>
            </a:pPr>
            <a:endParaRPr lang="ru-RU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                           </a:t>
            </a:r>
            <a:r>
              <a:rPr lang="ru-RU" b="1">
                <a:latin typeface="Comic Sans MS" pitchFamily="66" charset="0"/>
              </a:rPr>
              <a:t>Камень</a:t>
            </a:r>
            <a:endParaRPr lang="ru-RU" sz="18300" b="1">
              <a:latin typeface="Comic Sans MS" pitchFamily="66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" descr="1680colourback_1019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785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latin typeface="Comic Sans MS" pitchFamily="66" charset="0"/>
              </a:rPr>
              <a:t>7) Носителем текстовой информации является: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4294967295"/>
          </p:nvPr>
        </p:nvSpPr>
        <p:spPr>
          <a:xfrm>
            <a:off x="642938" y="2286000"/>
            <a:ext cx="8043862" cy="38401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А) Книга, написанная на любом языке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Б) Фотография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В) Нотная грамота</a:t>
            </a:r>
          </a:p>
          <a:p>
            <a:pPr>
              <a:buFontTx/>
              <a:buNone/>
            </a:pPr>
            <a:r>
              <a:rPr lang="ru-RU">
                <a:solidFill>
                  <a:schemeClr val="hlink"/>
                </a:solidFill>
                <a:latin typeface="Comic Sans MS" pitchFamily="66" charset="0"/>
              </a:rPr>
              <a:t>Г) Светофор </a:t>
            </a:r>
          </a:p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Правильный ответ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300" b="1">
                <a:latin typeface="Comic Sans MS" pitchFamily="66" charset="0"/>
              </a:rPr>
              <a:t>   </a:t>
            </a:r>
            <a:r>
              <a:rPr lang="ru-RU" sz="16000" b="1">
                <a:latin typeface="Comic Sans MS" pitchFamily="66" charset="0"/>
              </a:rPr>
              <a:t>А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Книга, написанная на любом языке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1680colourback_1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00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latin typeface="Comic Sans MS" pitchFamily="66" charset="0"/>
              </a:rPr>
              <a:t>Результаты теста по теме</a:t>
            </a:r>
            <a:br>
              <a:rPr lang="ru-RU" sz="4000" b="1">
                <a:latin typeface="Comic Sans MS" pitchFamily="66" charset="0"/>
              </a:rPr>
            </a:br>
            <a:r>
              <a:rPr lang="ru-RU" sz="4000" b="1">
                <a:latin typeface="Comic Sans MS" pitchFamily="66" charset="0"/>
              </a:rPr>
              <a:t>«Действия с информацией »</a:t>
            </a:r>
            <a:endParaRPr lang="ru-RU" sz="400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286125" y="2714625"/>
          <a:ext cx="4905375" cy="2552700"/>
        </p:xfrm>
        <a:graphic>
          <a:graphicData uri="http://schemas.openxmlformats.org/presentationml/2006/ole">
            <p:oleObj spid="_x0000_s59396" name="Диаграмма" r:id="rId4" imgW="4905375" imgH="2552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1" descr="1680colourback_1008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DSCN346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-325342">
            <a:off x="5190622" y="505495"/>
            <a:ext cx="3265488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1" name="Picture 5" descr="DSCN3459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85786" y="1428736"/>
            <a:ext cx="3419475" cy="25654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0422" name="Picture 6" descr="DSCN3458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634158">
            <a:off x="4364827" y="3790296"/>
            <a:ext cx="3671888" cy="275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5" descr="1680colourback_1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DSCN345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366519">
            <a:off x="6443394" y="1332074"/>
            <a:ext cx="2303462" cy="172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latin typeface="Comic Sans MS" pitchFamily="66" charset="0"/>
              </a:rPr>
              <a:t>Отзывы о уроке, проведенном по электронному учебнику</a:t>
            </a:r>
          </a:p>
        </p:txBody>
      </p:sp>
      <p:sp>
        <p:nvSpPr>
          <p:cNvPr id="61445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7019925" cy="431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  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Мне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очень понравились вопросы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теста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 потому что я на все легко ответила.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Сегодня </a:t>
            </a:r>
            <a:r>
              <a:rPr lang="ru-RU" b="1" dirty="0">
                <a:solidFill>
                  <a:srgbClr val="00B0F0"/>
                </a:solidFill>
                <a:latin typeface="Monotype Corsiva" pitchFamily="66" charset="0"/>
              </a:rPr>
              <a:t>на уроке я узнал интересные способы хранения информации.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Мне </a:t>
            </a: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понравилось, что урок вела ученица старших классов.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ru-RU" sz="2400" b="1" dirty="0" smtClean="0">
                <a:latin typeface="Comic Sans MS" pitchFamily="66" charset="0"/>
              </a:rPr>
              <a:t>В </a:t>
            </a:r>
            <a:r>
              <a:rPr lang="ru-RU" sz="2400" b="1" dirty="0">
                <a:latin typeface="Comic Sans MS" pitchFamily="66" charset="0"/>
              </a:rPr>
              <a:t>электронном учебнике было много забавных картинок, которые помогли мне понять материал.</a:t>
            </a:r>
          </a:p>
          <a:p>
            <a:pPr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61446" name="Picture 6" descr="DSCN346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27064">
            <a:off x="6588125" y="4724400"/>
            <a:ext cx="2332038" cy="1749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4" descr="1680colourback_1003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714500"/>
            <a:ext cx="9144000" cy="47863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3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Мне удалось обобщить и представить материал по теме: «Действия с информацией» в виде электронного учебника;</a:t>
            </a:r>
            <a:br>
              <a:rPr lang="ru-RU" sz="2800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> подобрать наглядный материал по теме;</a:t>
            </a:r>
            <a:br>
              <a:rPr lang="ru-RU" sz="2800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>подобрать вопросы, для контроля усвоения материала;</a:t>
            </a:r>
            <a:br>
              <a:rPr lang="ru-RU" sz="2800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>увидеть какие вопросы, связанные с действиями с информацией, являются наиболее сложными для учащихся 5-6 классов.</a:t>
            </a:r>
            <a:r>
              <a:rPr lang="ru-RU" sz="2300" b="1">
                <a:latin typeface="Comic Sans MS" pitchFamily="66" charset="0"/>
              </a:rPr>
              <a:t/>
            </a:r>
            <a:br>
              <a:rPr lang="ru-RU" sz="2300" b="1">
                <a:latin typeface="Comic Sans MS" pitchFamily="66" charset="0"/>
              </a:rPr>
            </a:br>
            <a:endParaRPr lang="ru-RU" sz="23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1680colourback_1003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20" y="2285992"/>
            <a:ext cx="7858180" cy="3500462"/>
          </a:xfrm>
          <a:noFill/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>
                <a:latin typeface="Comic Sans MS" pitchFamily="66" charset="0"/>
                <a:ea typeface="+mn-ea"/>
                <a:cs typeface="+mn-cs"/>
              </a:rPr>
              <a:t>В ходе изучения различных предметов школьного курса наглядное представление и интересные задания помогают легче усвоить материал и он надолго остается в памяти.</a:t>
            </a:r>
            <a:r>
              <a:rPr lang="ru-RU" kern="12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47148" y="288150"/>
            <a:ext cx="7143800" cy="184283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InflateTop">
              <a:avLst>
                <a:gd name="adj" fmla="val 50000"/>
              </a:avLst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Гипотеза проекта:</a:t>
            </a:r>
            <a:r>
              <a:rPr lang="ru-RU" sz="4000" b="1" dirty="0">
                <a:solidFill>
                  <a:srgbClr val="660033"/>
                </a:solidFill>
                <a:latin typeface="Comic Sans MS" pitchFamily="66" charset="0"/>
              </a:rPr>
              <a:t/>
            </a:r>
            <a:br>
              <a:rPr lang="ru-RU" sz="4000" b="1" dirty="0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/>
            </a:r>
            <a:br>
              <a:rPr lang="ru-RU" sz="3200" b="1" dirty="0">
                <a:latin typeface="Comic Sans MS" pitchFamily="66" charset="0"/>
              </a:rPr>
            </a:b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1680colourback_2013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63" y="2000250"/>
            <a:ext cx="7786687" cy="4071938"/>
          </a:xfrm>
          <a:noFill/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700">
                <a:solidFill>
                  <a:srgbClr val="000000"/>
                </a:solidFill>
                <a:latin typeface="Comic Sans MS" pitchFamily="66" charset="0"/>
              </a:rPr>
              <a:t>Мы живем в информационном обществе и знание информационных процессов (действий с информацией) является неотъемлемой частью. Каждому человеку необходимо знать, что собой представляют эти процессы. И учиться этому необходимо со школы. Кроме этого одним из важных аспектов является качественное усвоение материала, умение использовать полученные знания в жизни.</a:t>
            </a:r>
            <a:r>
              <a:rPr lang="ru-RU" sz="2000">
                <a:solidFill>
                  <a:srgbClr val="000000"/>
                </a:solidFill>
                <a:latin typeface="Arial" charset="0"/>
              </a:rPr>
              <a:t> </a:t>
            </a:r>
            <a:endParaRPr lang="ru-RU" sz="2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28688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660033"/>
                </a:solidFill>
                <a:latin typeface="Comic Sans MS" pitchFamily="66" charset="0"/>
              </a:rPr>
              <a:t>Актуальность проблемы: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1680colourback_1013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714375"/>
            <a:ext cx="7643813" cy="5286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000"/>
              <a:t>                            </a:t>
            </a:r>
            <a:r>
              <a:rPr lang="ru-RU" sz="3700" b="1">
                <a:solidFill>
                  <a:srgbClr val="660033"/>
                </a:solidFill>
                <a:latin typeface="Comic Sans MS" pitchFamily="66" charset="0"/>
              </a:rPr>
              <a:t>Методы: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700" b="1">
              <a:solidFill>
                <a:srgbClr val="660033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ru-RU" sz="3000">
                <a:latin typeface="Comic Sans MS" pitchFamily="66" charset="0"/>
              </a:rPr>
              <a:t>Сбор материала и анализ литературы по данной теме;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endParaRPr lang="ru-RU" sz="30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000">
                <a:latin typeface="Comic Sans MS" pitchFamily="66" charset="0"/>
              </a:rPr>
              <a:t>2. Подбор наглядного материала;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0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000">
                <a:latin typeface="Comic Sans MS" pitchFamily="66" charset="0"/>
              </a:rPr>
              <a:t>3. Составление заданий, различного характера.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0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000">
                <a:latin typeface="Comic Sans MS" pitchFamily="66" charset="0"/>
              </a:rPr>
              <a:t>4. Опрос учащихся.</a:t>
            </a: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3281 0.05046 L -0.13281 -0.02176 " pathEditMode="relative" rAng="0" ptsTypes="AA">
                                      <p:cBhvr>
                                        <p:cTn id="6" dur="50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8" descr="colourback_1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14632" y="3357562"/>
            <a:ext cx="6229368" cy="3071858"/>
          </a:xfrm>
          <a:noFill/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kern="1200" dirty="0">
              <a:solidFill>
                <a:srgbClr val="008000"/>
              </a:solidFill>
              <a:latin typeface="Comic Sans MS" pitchFamily="66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Часто ли вы в своей жизни имеете дело с  действиями с информацией? Приведите примеры.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0042"/>
            <a:ext cx="88582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Вопросы для анкетирования учащихся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143116"/>
            <a:ext cx="638955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 Знаете ли какие действия относятся к понятию действия с информацией.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1680colourback_2010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571625"/>
            <a:ext cx="8143875" cy="4714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500" i="1">
                <a:latin typeface="Century Gothic" pitchFamily="34" charset="0"/>
              </a:rPr>
              <a:t>Данный проект представляет собой обобщение материала по теме «Действия с информацией». Мы хотели сделать наглядное электронное пособие по данной теме для учащихся 5 класса. Работу над проектом мы начали с выяснения у учащихся, каким бы они хотели видеть материал, предстоящий для восприятия и запоминания. Следующим этапом было обобщение теоретического материала поданной теме. Я рассмотрела все процессы, которые входят в понятие «Действие с информацией». Представила теоретической блок по данной  теме. К каждому действию я подобрала картинки, наглядно показывающие то или иное действие.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728"/>
            <a:ext cx="8143932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Содержание работы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1680colourback_2010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500063"/>
            <a:ext cx="8858250" cy="6072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500" i="1">
                <a:latin typeface="Comic Sans MS" pitchFamily="66" charset="0"/>
              </a:rPr>
              <a:t>        </a:t>
            </a:r>
            <a:r>
              <a:rPr lang="ru-RU" sz="2500" i="1">
                <a:latin typeface="Century Gothic" pitchFamily="34" charset="0"/>
              </a:rPr>
              <a:t>Следующим этапом моей работы было подобрать примеры из жизни, описывающие различные действия с информацией. Я их представила в виде картинок и словесного описания. Затем подобрала задания, в которых ребята могли бы сами давать ответы на поставленные вопросы данной теме, это я сделала для укрепления полученных знаний. Затем в свой электронный учебник я добавила тестовые задания по данной теме. После того как учебник был подготовлен я провела урок, используя данное пособие, в конце урока провела опрос среди учащихся, понравился ли им урок, проведенный с использованием данного пособия,  а так же им предстояло ответить, что именно понравилось. А мне  проверить тест, чтобы выяснить как прошло усвоение материала и сделать выводы о проделанной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1023</Words>
  <Application>Microsoft Office PowerPoint</Application>
  <PresentationFormat>Экран (4:3)</PresentationFormat>
  <Paragraphs>170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Оформление по умолчанию</vt:lpstr>
      <vt:lpstr>Фотография Photo Editor</vt:lpstr>
      <vt:lpstr>Диаграмма</vt:lpstr>
      <vt:lpstr>Электронный учебник  по теме   «Действия с информацией»</vt:lpstr>
      <vt:lpstr>Автор проекта:  Прищенко Виктория,  ученица 8 класса   Руководитель проекта: Янченкова Н.С.,  учитель информатики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информатике к информационным процессам относят:</vt:lpstr>
      <vt:lpstr>Слайд 12</vt:lpstr>
      <vt:lpstr>      Методы поиска информации: </vt:lpstr>
      <vt:lpstr> </vt:lpstr>
      <vt:lpstr>Слайд 15</vt:lpstr>
      <vt:lpstr>Слайд 16</vt:lpstr>
      <vt:lpstr>Обработка информации – процесс изменения вида или формы, смысла (содержания), объема (количества) информации.</vt:lpstr>
      <vt:lpstr>Вопросы для контроля </vt:lpstr>
      <vt:lpstr>Слайд 19</vt:lpstr>
      <vt:lpstr>1) Основные действия, выполняемые над информацией:</vt:lpstr>
      <vt:lpstr>                Правильный ответ</vt:lpstr>
      <vt:lpstr>2) Информационными процессами называются действия, связанные:</vt:lpstr>
      <vt:lpstr>Правильный ответ</vt:lpstr>
      <vt:lpstr>3) Под носителем информации понимают:</vt:lpstr>
      <vt:lpstr>Правильный ответ</vt:lpstr>
      <vt:lpstr>4) Перевод текста с одного языка на другой является процессом:</vt:lpstr>
      <vt:lpstr>Правильный ответ</vt:lpstr>
      <vt:lpstr>5) Самым предпочтительным носителем информации на современном этапе является:</vt:lpstr>
      <vt:lpstr>Правильный ответ</vt:lpstr>
      <vt:lpstr>6) Носителем информации, представленной наскальными росписями давних предков выступает:</vt:lpstr>
      <vt:lpstr>Правильный ответ</vt:lpstr>
      <vt:lpstr>7) Носителем текстовой информации является:</vt:lpstr>
      <vt:lpstr>Правильный ответ</vt:lpstr>
      <vt:lpstr>Результаты теста по теме «Действия с информацией »</vt:lpstr>
      <vt:lpstr>Слайд 35</vt:lpstr>
      <vt:lpstr>Отзывы о уроке, проведенном по электронному учебнику</vt:lpstr>
      <vt:lpstr>Результаты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проекта: Прищенко Виктория, ученица 8 класса Руководитель проекта: Янченкова Н.С., учитель информатики </dc:title>
  <dc:creator>user</dc:creator>
  <cp:lastModifiedBy>Янченкова НС</cp:lastModifiedBy>
  <cp:revision>45</cp:revision>
  <dcterms:created xsi:type="dcterms:W3CDTF">2010-03-28T18:19:22Z</dcterms:created>
  <dcterms:modified xsi:type="dcterms:W3CDTF">2010-04-14T05:42:06Z</dcterms:modified>
</cp:coreProperties>
</file>