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4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544638" y="1068388"/>
            <a:ext cx="4468812" cy="3662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52525" y="5089525"/>
            <a:ext cx="5257800" cy="4065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38263" y="1068388"/>
            <a:ext cx="4883150" cy="36639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52525" y="5089525"/>
            <a:ext cx="5259388" cy="40671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38263" y="1068388"/>
            <a:ext cx="4883150" cy="36639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29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52525" y="5089525"/>
            <a:ext cx="5259388" cy="397668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38263" y="1068388"/>
            <a:ext cx="4883150" cy="36639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52525" y="5089525"/>
            <a:ext cx="5259388" cy="397668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38263" y="1068388"/>
            <a:ext cx="4883150" cy="36639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52525" y="5089525"/>
            <a:ext cx="5259388" cy="397668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38263" y="1068388"/>
            <a:ext cx="4883150" cy="36639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52525" y="5089525"/>
            <a:ext cx="5259388" cy="397668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38263" y="1068388"/>
            <a:ext cx="4883150" cy="36639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52525" y="5089525"/>
            <a:ext cx="5259388" cy="397668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38263" y="1068388"/>
            <a:ext cx="4883150" cy="36639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152525" y="5089525"/>
            <a:ext cx="5259388" cy="397668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492B-F55A-4D94-B3BE-652075073F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3549F-A7F6-4803-AF4C-3EF5E375A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445E3-4BF7-4DAA-A6BC-02AD4E3A7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5925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9688" y="2101850"/>
            <a:ext cx="4227512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F8FDC-CC3C-47D7-A20A-50077359B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6138" y="627063"/>
            <a:ext cx="2151062" cy="64627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1363" y="627063"/>
            <a:ext cx="6302375" cy="64627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FD7C3-EB11-4816-AAC5-0089D5189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4B26-9018-43AB-8294-D669FB455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B36ED-4B89-436E-B430-15B2652DD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D8A2A-FF51-442E-9B81-06D0F8028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9B2F5-1814-458D-B37F-A7CA2A95A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01621-3F02-423C-9790-D1E45DB94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046A3-EC49-441E-86E8-803D7498B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4BC51F8D-6970-4924-9B31-311D1EC37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627063"/>
            <a:ext cx="860583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60583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0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mincho" charset="0"/>
          <a:cs typeface="msmincho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mincho" charset="0"/>
          <a:cs typeface="msmincho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mincho" charset="0"/>
          <a:cs typeface="msmincho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mincho" charset="0"/>
          <a:cs typeface="msmincho" charset="0"/>
        </a:defRPr>
      </a:lvl5pPr>
      <a:lvl6pPr marL="25146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mincho" charset="0"/>
          <a:cs typeface="msmincho" charset="0"/>
        </a:defRPr>
      </a:lvl6pPr>
      <a:lvl7pPr marL="29718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mincho" charset="0"/>
          <a:cs typeface="msmincho" charset="0"/>
        </a:defRPr>
      </a:lvl7pPr>
      <a:lvl8pPr marL="34290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mincho" charset="0"/>
          <a:cs typeface="msmincho" charset="0"/>
        </a:defRPr>
      </a:lvl8pPr>
      <a:lvl9pPr marL="38862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mincho" charset="0"/>
          <a:cs typeface="msmincho" charset="0"/>
        </a:defRPr>
      </a:lvl9pPr>
    </p:titleStyle>
    <p:bodyStyle>
      <a:lvl1pPr marL="342900" indent="-342900" algn="l" defTabSz="449263" rtl="0" eaLnBrk="0" fontAlgn="base" hangingPunct="0">
        <a:lnSpc>
          <a:spcPct val="95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5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8;&#1088;&#1080;&#1075;&#1086;&#1085;&#1086;&#1084;&#1077;&#1090;&#1088;&#1080;&#1095;&#1077;&#1089;&#1082;&#1080;&#1077;%20&#1091;&#1088;-&#1103;\&#1052;&#1080;&#1082;&#1089;%20&#1085;&#1072;&#1081;&#1089;)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gif"/><Relationship Id="rId5" Type="http://schemas.openxmlformats.org/officeDocument/2006/relationships/hyperlink" Target="http://smayli.ru/smile/knigi-177.html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54050" y="163513"/>
            <a:ext cx="7346950" cy="696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sz="2200">
                <a:solidFill>
                  <a:srgbClr val="000000"/>
                </a:solidFill>
                <a:ea typeface="MS Gothic" charset="0"/>
                <a:cs typeface="MS Gothic" charset="0"/>
              </a:rPr>
              <a:t>Центральный Административный Округ  г. Москвы  ГОУ ЦО №1468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306513" y="1143000"/>
            <a:ext cx="6529387" cy="830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>
                <a:solidFill>
                  <a:srgbClr val="000000"/>
                </a:solidFill>
                <a:ea typeface="MS Gothic" charset="0"/>
                <a:cs typeface="MS Gothic" charset="0"/>
              </a:rPr>
              <a:t>Научно-исследовательский проект по математике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425450" y="2003425"/>
            <a:ext cx="7840663" cy="64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sz="2900" b="1" i="1">
                <a:solidFill>
                  <a:srgbClr val="000000"/>
                </a:solidFill>
                <a:ea typeface="MS Gothic" charset="0"/>
                <a:cs typeface="MS Gothic" charset="0"/>
              </a:rPr>
              <a:t>Тема</a:t>
            </a:r>
            <a:r>
              <a:rPr lang="ru-RU" sz="2900">
                <a:solidFill>
                  <a:srgbClr val="000000"/>
                </a:solidFill>
                <a:ea typeface="MS Gothic" charset="0"/>
                <a:cs typeface="MS Gothic" charset="0"/>
              </a:rPr>
              <a:t>:</a:t>
            </a:r>
            <a:r>
              <a:rPr lang="ru-RU" sz="2900" b="1">
                <a:solidFill>
                  <a:srgbClr val="000000"/>
                </a:solidFill>
                <a:ea typeface="MS Gothic" charset="0"/>
                <a:cs typeface="MS Gothic" charset="0"/>
              </a:rPr>
              <a:t> «Тригонометрические уравнения»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2368550" y="3170238"/>
            <a:ext cx="4244975" cy="13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en-US" b="1">
                <a:solidFill>
                  <a:srgbClr val="000000"/>
                </a:solidFill>
                <a:ea typeface="MS Gothic" charset="0"/>
                <a:cs typeface="MS Gothic" charset="0"/>
              </a:rPr>
              <a:t>	                        </a:t>
            </a:r>
            <a:r>
              <a:rPr lang="ru-RU" b="1">
                <a:solidFill>
                  <a:srgbClr val="000000"/>
                </a:solidFill>
                <a:ea typeface="MS Gothic" charset="0"/>
                <a:cs typeface="MS Gothic" charset="0"/>
              </a:rPr>
              <a:t>Выполнили:</a:t>
            </a:r>
          </a:p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ru-RU">
              <a:solidFill>
                <a:srgbClr val="000000"/>
              </a:solidFill>
              <a:ea typeface="MS Gothic" charset="0"/>
              <a:cs typeface="MS Gothic" charset="0"/>
            </a:endParaRPr>
          </a:p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>
                <a:solidFill>
                  <a:srgbClr val="000000"/>
                </a:solidFill>
                <a:ea typeface="MS Gothic" charset="0"/>
                <a:cs typeface="MS Gothic" charset="0"/>
              </a:rPr>
              <a:t>Учащиеся 10-В класса</a:t>
            </a:r>
          </a:p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>
                <a:solidFill>
                  <a:srgbClr val="000000"/>
                </a:solidFill>
                <a:ea typeface="MS Gothic" charset="0"/>
                <a:cs typeface="MS Gothic" charset="0"/>
              </a:rPr>
              <a:t>Прохоров Роман, Тепляков Илья.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433638" y="5308600"/>
            <a:ext cx="3290887" cy="544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>
                <a:solidFill>
                  <a:srgbClr val="000000"/>
                </a:solidFill>
                <a:ea typeface="MS Gothic" charset="0"/>
                <a:cs typeface="MS Gothic" charset="0"/>
              </a:rPr>
              <a:t>Научный руководитель- учитель</a:t>
            </a:r>
          </a:p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>
                <a:solidFill>
                  <a:srgbClr val="000000"/>
                </a:solidFill>
                <a:ea typeface="MS Gothic" charset="0"/>
                <a:cs typeface="MS Gothic" charset="0"/>
              </a:rPr>
              <a:t>Математики Фролова Л. М.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2936875" y="6381750"/>
            <a:ext cx="228600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>
                <a:solidFill>
                  <a:srgbClr val="000000"/>
                </a:solidFill>
                <a:ea typeface="MS Gothic" charset="0"/>
                <a:cs typeface="MS Gothic" charset="0"/>
              </a:rPr>
              <a:t>г. Москва- 2010 год.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>
          <a:xfrm>
            <a:off x="425450" y="317500"/>
            <a:ext cx="4257675" cy="45148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lnSpc>
                <a:spcPct val="95000"/>
              </a:lnSpc>
              <a:spcAft>
                <a:spcPts val="1425"/>
              </a:spcAft>
            </a:pPr>
            <a:r>
              <a:rPr lang="ru-RU" sz="3200">
                <a:solidFill>
                  <a:srgbClr val="000000"/>
                </a:solidFill>
                <a:latin typeface="Times New Roman" pitchFamily="16" charset="0"/>
              </a:rPr>
              <a:t>    </a:t>
            </a:r>
            <a:r>
              <a:rPr lang="ru-RU" sz="3200">
                <a:solidFill>
                  <a:srgbClr val="FF0000"/>
                </a:solidFill>
                <a:latin typeface="Times New Roman" pitchFamily="16" charset="0"/>
              </a:rPr>
              <a:t>Цель проекта- Объединить все методы решения тригонометрических уравнений(изучаемые в школьной программе).</a:t>
            </a:r>
          </a:p>
        </p:txBody>
      </p:sp>
      <p:sp>
        <p:nvSpPr>
          <p:cNvPr id="3" name="Содержимое 5"/>
          <p:cNvSpPr txBox="1">
            <a:spLocks/>
          </p:cNvSpPr>
          <p:nvPr/>
        </p:nvSpPr>
        <p:spPr>
          <a:xfrm>
            <a:off x="4572000" y="2846388"/>
            <a:ext cx="3827463" cy="38052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lnSpc>
                <a:spcPct val="85000"/>
              </a:lnSpc>
              <a:spcAft>
                <a:spcPts val="1425"/>
              </a:spcAft>
            </a:pPr>
            <a:r>
              <a:rPr lang="ru-RU" sz="2500">
                <a:solidFill>
                  <a:srgbClr val="000000"/>
                </a:solidFill>
                <a:latin typeface="Times New Roman" pitchFamily="16" charset="0"/>
              </a:rPr>
              <a:t>   </a:t>
            </a:r>
            <a:r>
              <a:rPr lang="ru-RU" sz="2700">
                <a:solidFill>
                  <a:srgbClr val="7030A0"/>
                </a:solidFill>
                <a:latin typeface="Times New Roman" pitchFamily="16" charset="0"/>
              </a:rPr>
              <a:t>Задачи</a:t>
            </a:r>
            <a:r>
              <a:rPr lang="en-US" sz="2700">
                <a:solidFill>
                  <a:srgbClr val="7030A0"/>
                </a:solidFill>
                <a:latin typeface="Times New Roman" pitchFamily="16" charset="0"/>
              </a:rPr>
              <a:t>:</a:t>
            </a:r>
            <a:r>
              <a:rPr lang="ru-RU" sz="2700">
                <a:solidFill>
                  <a:srgbClr val="7030A0"/>
                </a:solidFill>
                <a:latin typeface="Times New Roman" pitchFamily="16" charset="0"/>
              </a:rPr>
              <a:t>Сделать наиболее компактным материал изложения.</a:t>
            </a:r>
          </a:p>
          <a:p>
            <a:pPr marL="342900" indent="-342900">
              <a:lnSpc>
                <a:spcPct val="85000"/>
              </a:lnSpc>
              <a:spcAft>
                <a:spcPts val="1425"/>
              </a:spcAft>
            </a:pPr>
            <a:r>
              <a:rPr lang="ru-RU" sz="2700">
                <a:solidFill>
                  <a:srgbClr val="7030A0"/>
                </a:solidFill>
                <a:latin typeface="Times New Roman" pitchFamily="16" charset="0"/>
              </a:rPr>
              <a:t>    Сделать материал школьной программы доступным, тем людям, которые более способны в гуманитарных предметах.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27025" y="488950"/>
            <a:ext cx="8162925" cy="226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7024" rIns="81639" bIns="40820"/>
          <a:lstStyle/>
          <a:p>
            <a:pPr algn="ctr">
              <a:lnSpc>
                <a:spcPct val="9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2" charset="0"/>
                <a:cs typeface="Arial Unicode MS" charset="0"/>
              </a:rPr>
              <a:t>Методы решения тригонометрических уравнений!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6025" y="3670300"/>
            <a:ext cx="3686175" cy="2535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960563" y="3429000"/>
            <a:ext cx="488950" cy="48895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ru-RU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6205538" y="3429000"/>
            <a:ext cx="488950" cy="48895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1960563" y="6042025"/>
            <a:ext cx="488950" cy="48895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ru-RU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205538" y="6042025"/>
            <a:ext cx="488950" cy="48895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ru-RU"/>
          </a:p>
        </p:txBody>
      </p:sp>
      <p:pic>
        <p:nvPicPr>
          <p:cNvPr id="8" name="Микс найс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54038" y="1225550"/>
            <a:ext cx="276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wipe dir="u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4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538" y="358775"/>
            <a:ext cx="8091487" cy="620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10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sz="4000" b="1" i="1">
                <a:solidFill>
                  <a:srgbClr val="FF420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Определение:</a:t>
            </a:r>
          </a:p>
          <a:p>
            <a:pPr>
              <a:lnSpc>
                <a:spcPct val="10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ru-RU" sz="4000" b="1" i="1">
              <a:solidFill>
                <a:srgbClr val="FF420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70125" y="1557338"/>
            <a:ext cx="5830888" cy="4486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sz="29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charset="0"/>
                <a:cs typeface="Arial Unicode MS" charset="0"/>
              </a:rPr>
              <a:t>Уравнение, содержащее неизвестное под знаком тригонометрической функции, называется 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3941763"/>
            <a:ext cx="2454275" cy="2570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408488" y="3756025"/>
            <a:ext cx="3917950" cy="815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sz="24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Gothic" charset="0"/>
                <a:cs typeface="MS Gothic" charset="0"/>
              </a:rPr>
              <a:t>Тригонометрическим</a:t>
            </a:r>
          </a:p>
        </p:txBody>
      </p:sp>
    </p:spTree>
  </p:cSld>
  <p:clrMapOvr>
    <a:masterClrMapping/>
  </p:clrMapOvr>
  <p:transition spd="med" advClick="0" advTm="5000">
    <p:wipe dir="u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0" y="560388"/>
            <a:ext cx="9197975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lnSpc>
                <a:spcPct val="10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  <a:tab pos="8535988" algn="l"/>
                <a:tab pos="9191625" algn="l"/>
              </a:tabLst>
            </a:pPr>
            <a:r>
              <a:rPr lang="ru-RU" sz="3300" b="1" i="1">
                <a:solidFill>
                  <a:srgbClr val="FF420E"/>
                </a:solidFill>
                <a:latin typeface="Calibri" pitchFamily="34" charset="0"/>
                <a:cs typeface="Arial Unicode MS" charset="0"/>
              </a:rPr>
              <a:t>Первый  Алгебраический метод.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306513"/>
            <a:ext cx="6858000" cy="3917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 advClick="0" advTm="5000">
    <p:wipe dir="u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-155575" y="0"/>
            <a:ext cx="9299575" cy="1547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lnSpc>
                <a:spcPct val="102000"/>
              </a:lnSpc>
              <a:tabLst>
                <a:tab pos="0" algn="l"/>
                <a:tab pos="642938" algn="l"/>
                <a:tab pos="1300163" algn="l"/>
                <a:tab pos="1955800" algn="l"/>
                <a:tab pos="2613025" algn="l"/>
                <a:tab pos="3270250" algn="l"/>
                <a:tab pos="3938588" algn="l"/>
                <a:tab pos="4583113" algn="l"/>
                <a:tab pos="5238750" algn="l"/>
                <a:tab pos="5895975" algn="l"/>
                <a:tab pos="6553200" algn="l"/>
                <a:tab pos="7208838" algn="l"/>
                <a:tab pos="7878763" algn="l"/>
                <a:tab pos="8523288" algn="l"/>
                <a:tab pos="9178925" algn="l"/>
                <a:tab pos="9361488" algn="l"/>
                <a:tab pos="9777413" algn="l"/>
                <a:tab pos="9779000" algn="l"/>
              </a:tabLst>
            </a:pPr>
            <a:r>
              <a:rPr lang="ru-RU" sz="2400" b="1">
                <a:solidFill>
                  <a:srgbClr val="FF420E"/>
                </a:solidFill>
                <a:latin typeface="Calibri" pitchFamily="34" charset="0"/>
                <a:cs typeface="Arial Unicode MS" charset="0"/>
              </a:rPr>
              <a:t>.	</a:t>
            </a:r>
            <a:r>
              <a:rPr lang="ru-RU" sz="2400" b="1" i="1">
                <a:solidFill>
                  <a:srgbClr val="FF420E"/>
                </a:solidFill>
                <a:latin typeface="Calibri" pitchFamily="34" charset="0"/>
                <a:cs typeface="Arial Unicode MS" charset="0"/>
              </a:rPr>
              <a:t>Приведение к однородному уравнению. Уравнение называется однородным относительно  sin  и  cos, если все его члены одной и той же степени относительно sin  и cos  одного и того же угла. Чтобы решить однородное уравнение, надо:</a:t>
            </a:r>
            <a:r>
              <a:rPr lang="ru-RU" b="1" i="1">
                <a:solidFill>
                  <a:srgbClr val="FF420E"/>
                </a:solidFill>
                <a:latin typeface="Calibri" pitchFamily="34" charset="0"/>
                <a:cs typeface="Arial Unicode MS" charset="0"/>
              </a:rPr>
              <a:t> </a:t>
            </a:r>
            <a:r>
              <a:rPr lang="ru-RU" i="1">
                <a:solidFill>
                  <a:srgbClr val="FF420E"/>
                </a:solidFill>
                <a:latin typeface="Calibri" pitchFamily="34" charset="0"/>
                <a:cs typeface="Arial Unicode MS" charset="0"/>
              </a:rPr>
              <a:t> 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25438" y="1636713"/>
          <a:ext cx="4860925" cy="5643562"/>
        </p:xfrm>
        <a:graphic>
          <a:graphicData uri="http://schemas.openxmlformats.org/presentationml/2006/ole">
            <p:oleObj spid="_x0000_s1026" name="Equation" r:id="rId4" imgW="2438280" imgH="4724280" progId="Equation.DSMT4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5608638" y="1484313"/>
          <a:ext cx="2284412" cy="388937"/>
        </p:xfrm>
        <a:graphic>
          <a:graphicData uri="http://schemas.openxmlformats.org/presentationml/2006/ole">
            <p:oleObj spid="_x0000_s1027" name="Equation" r:id="rId5" imgW="1193760" imgH="203040" progId="Equation.DSMT4">
              <p:embed/>
            </p:oleObj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9700" y="1808163"/>
            <a:ext cx="2868613" cy="375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825875" y="6137275"/>
          <a:ext cx="5319713" cy="746125"/>
        </p:xfrm>
        <a:graphic>
          <a:graphicData uri="http://schemas.openxmlformats.org/presentationml/2006/ole">
            <p:oleObj spid="_x0000_s1028" name="Equation" r:id="rId7" imgW="3733560" imgH="393480" progId="Equation.DSMT4">
              <p:embed/>
            </p:oleObj>
          </a:graphicData>
        </a:graphic>
      </p:graphicFrame>
    </p:spTree>
  </p:cSld>
  <p:clrMapOvr>
    <a:masterClrMapping/>
  </p:clrMapOvr>
  <p:transition spd="med" advClick="0" advTm="5000">
    <p:wipe dir="u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488950" y="979488"/>
            <a:ext cx="7870825" cy="755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lnSpc>
                <a:spcPct val="102000"/>
              </a:lnSpc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sz="2200" b="1" i="1">
                <a:solidFill>
                  <a:srgbClr val="FF0000"/>
                </a:solidFill>
                <a:latin typeface="Calibri" pitchFamily="34" charset="0"/>
                <a:cs typeface="Arial Unicode MS" charset="0"/>
              </a:rPr>
              <a:t>Введение вспомогательного угла. Рассмотрим уравнение вида: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31763" y="1795463"/>
            <a:ext cx="4276725" cy="215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marL="233363" indent="-233363">
              <a:lnSpc>
                <a:spcPct val="102000"/>
              </a:lnSpc>
              <a:spcBef>
                <a:spcPts val="475"/>
              </a:spcBef>
              <a:spcAft>
                <a:spcPts val="1288"/>
              </a:spcAft>
              <a:buClr>
                <a:srgbClr val="E7BC29"/>
              </a:buClr>
              <a:buSzPct val="95000"/>
              <a:buFont typeface="Wingdings 2" pitchFamily="18" charset="2"/>
              <a:buChar char=""/>
              <a:tabLst>
                <a:tab pos="233363" algn="l"/>
                <a:tab pos="639763" algn="l"/>
                <a:tab pos="1047750" algn="l"/>
                <a:tab pos="1455738" algn="l"/>
                <a:tab pos="1862138" algn="l"/>
                <a:tab pos="2270125" algn="l"/>
                <a:tab pos="2678113" algn="l"/>
                <a:tab pos="3084513" algn="l"/>
                <a:tab pos="3492500" algn="l"/>
                <a:tab pos="3900488" algn="l"/>
                <a:tab pos="4308475" algn="l"/>
                <a:tab pos="4714875" algn="l"/>
                <a:tab pos="5122863" algn="l"/>
                <a:tab pos="5530850" algn="l"/>
                <a:tab pos="5937250" algn="l"/>
                <a:tab pos="6345238" algn="l"/>
                <a:tab pos="6753225" algn="l"/>
                <a:tab pos="7161213" algn="l"/>
                <a:tab pos="7567613" algn="l"/>
                <a:tab pos="7975600" algn="l"/>
                <a:tab pos="8383588" algn="l"/>
              </a:tabLst>
            </a:pPr>
            <a:r>
              <a:rPr lang="ru-RU" b="1" i="1">
                <a:solidFill>
                  <a:srgbClr val="000000"/>
                </a:solidFill>
                <a:latin typeface="Constantia" pitchFamily="18" charset="0"/>
              </a:rPr>
              <a:t> a sin x + b cos x = c ,</a:t>
            </a:r>
          </a:p>
          <a:p>
            <a:pPr marL="233363" indent="-233363">
              <a:lnSpc>
                <a:spcPct val="102000"/>
              </a:lnSpc>
              <a:spcBef>
                <a:spcPts val="475"/>
              </a:spcBef>
              <a:spcAft>
                <a:spcPts val="1288"/>
              </a:spcAft>
              <a:tabLst>
                <a:tab pos="233363" algn="l"/>
                <a:tab pos="639763" algn="l"/>
                <a:tab pos="1047750" algn="l"/>
                <a:tab pos="1455738" algn="l"/>
                <a:tab pos="1862138" algn="l"/>
                <a:tab pos="2270125" algn="l"/>
                <a:tab pos="2678113" algn="l"/>
                <a:tab pos="3084513" algn="l"/>
                <a:tab pos="3492500" algn="l"/>
                <a:tab pos="3900488" algn="l"/>
                <a:tab pos="4308475" algn="l"/>
                <a:tab pos="4714875" algn="l"/>
                <a:tab pos="5122863" algn="l"/>
                <a:tab pos="5530850" algn="l"/>
                <a:tab pos="5937250" algn="l"/>
                <a:tab pos="6345238" algn="l"/>
                <a:tab pos="6753225" algn="l"/>
                <a:tab pos="7161213" algn="l"/>
                <a:tab pos="7567613" algn="l"/>
                <a:tab pos="7975600" algn="l"/>
                <a:tab pos="8383588" algn="l"/>
              </a:tabLst>
            </a:pPr>
            <a:endParaRPr lang="ru-RU" b="1" i="1">
              <a:solidFill>
                <a:srgbClr val="000000"/>
              </a:solidFill>
              <a:latin typeface="Constantia" pitchFamily="18" charset="0"/>
            </a:endParaRPr>
          </a:p>
          <a:p>
            <a:pPr marL="233363" indent="-233363">
              <a:lnSpc>
                <a:spcPct val="102000"/>
              </a:lnSpc>
              <a:spcBef>
                <a:spcPts val="475"/>
              </a:spcBef>
              <a:spcAft>
                <a:spcPts val="1288"/>
              </a:spcAft>
              <a:buClr>
                <a:srgbClr val="E7BC29"/>
              </a:buClr>
              <a:buSzPct val="95000"/>
              <a:buFont typeface="Wingdings 2" pitchFamily="18" charset="2"/>
              <a:buChar char=""/>
              <a:tabLst>
                <a:tab pos="233363" algn="l"/>
                <a:tab pos="639763" algn="l"/>
                <a:tab pos="1047750" algn="l"/>
                <a:tab pos="1455738" algn="l"/>
                <a:tab pos="1862138" algn="l"/>
                <a:tab pos="2270125" algn="l"/>
                <a:tab pos="2678113" algn="l"/>
                <a:tab pos="3084513" algn="l"/>
                <a:tab pos="3492500" algn="l"/>
                <a:tab pos="3900488" algn="l"/>
                <a:tab pos="4308475" algn="l"/>
                <a:tab pos="4714875" algn="l"/>
                <a:tab pos="5122863" algn="l"/>
                <a:tab pos="5530850" algn="l"/>
                <a:tab pos="5937250" algn="l"/>
                <a:tab pos="6345238" algn="l"/>
                <a:tab pos="6753225" algn="l"/>
                <a:tab pos="7161213" algn="l"/>
                <a:tab pos="7567613" algn="l"/>
                <a:tab pos="7975600" algn="l"/>
                <a:tab pos="8383588" algn="l"/>
              </a:tabLst>
            </a:pPr>
            <a:r>
              <a:rPr lang="ru-RU" b="1" i="1">
                <a:solidFill>
                  <a:srgbClr val="000000"/>
                </a:solidFill>
                <a:latin typeface="Constantia" pitchFamily="18" charset="0"/>
              </a:rPr>
              <a:t> где  a, b, c – коэффициенты;  x – неизвестное</a:t>
            </a:r>
          </a:p>
          <a:p>
            <a:pPr marL="233363" indent="-233363">
              <a:lnSpc>
                <a:spcPct val="102000"/>
              </a:lnSpc>
              <a:spcBef>
                <a:spcPts val="475"/>
              </a:spcBef>
              <a:spcAft>
                <a:spcPts val="1288"/>
              </a:spcAft>
              <a:tabLst>
                <a:tab pos="233363" algn="l"/>
                <a:tab pos="639763" algn="l"/>
                <a:tab pos="1047750" algn="l"/>
                <a:tab pos="1455738" algn="l"/>
                <a:tab pos="1862138" algn="l"/>
                <a:tab pos="2270125" algn="l"/>
                <a:tab pos="2678113" algn="l"/>
                <a:tab pos="3084513" algn="l"/>
                <a:tab pos="3492500" algn="l"/>
                <a:tab pos="3900488" algn="l"/>
                <a:tab pos="4308475" algn="l"/>
                <a:tab pos="4714875" algn="l"/>
                <a:tab pos="5122863" algn="l"/>
                <a:tab pos="5530850" algn="l"/>
                <a:tab pos="5937250" algn="l"/>
                <a:tab pos="6345238" algn="l"/>
                <a:tab pos="6753225" algn="l"/>
                <a:tab pos="7161213" algn="l"/>
                <a:tab pos="7567613" algn="l"/>
                <a:tab pos="7975600" algn="l"/>
                <a:tab pos="8383588" algn="l"/>
              </a:tabLst>
            </a:pPr>
            <a:endParaRPr lang="ru-RU" sz="2200" b="1" i="1">
              <a:solidFill>
                <a:srgbClr val="000000"/>
              </a:solidFill>
              <a:latin typeface="Constantia" pitchFamily="18" charset="0"/>
            </a:endParaRPr>
          </a:p>
          <a:p>
            <a:pPr marL="233363" indent="-233363">
              <a:lnSpc>
                <a:spcPct val="102000"/>
              </a:lnSpc>
              <a:spcBef>
                <a:spcPts val="475"/>
              </a:spcBef>
              <a:spcAft>
                <a:spcPts val="1288"/>
              </a:spcAft>
              <a:tabLst>
                <a:tab pos="233363" algn="l"/>
                <a:tab pos="639763" algn="l"/>
                <a:tab pos="1047750" algn="l"/>
                <a:tab pos="1455738" algn="l"/>
                <a:tab pos="1862138" algn="l"/>
                <a:tab pos="2270125" algn="l"/>
                <a:tab pos="2678113" algn="l"/>
                <a:tab pos="3084513" algn="l"/>
                <a:tab pos="3492500" algn="l"/>
                <a:tab pos="3900488" algn="l"/>
                <a:tab pos="4308475" algn="l"/>
                <a:tab pos="4714875" algn="l"/>
                <a:tab pos="5122863" algn="l"/>
                <a:tab pos="5530850" algn="l"/>
                <a:tab pos="5937250" algn="l"/>
                <a:tab pos="6345238" algn="l"/>
                <a:tab pos="6753225" algn="l"/>
                <a:tab pos="7161213" algn="l"/>
                <a:tab pos="7567613" algn="l"/>
                <a:tab pos="7975600" algn="l"/>
                <a:tab pos="8383588" algn="l"/>
              </a:tabLst>
            </a:pPr>
            <a:endParaRPr lang="ru-RU" sz="2200" b="1" i="1">
              <a:solidFill>
                <a:srgbClr val="000000"/>
              </a:solidFill>
              <a:latin typeface="Constantia" pitchFamily="18" charset="0"/>
            </a:endParaRPr>
          </a:p>
          <a:p>
            <a:pPr marL="233363" indent="-233363">
              <a:lnSpc>
                <a:spcPct val="102000"/>
              </a:lnSpc>
              <a:spcBef>
                <a:spcPts val="475"/>
              </a:spcBef>
              <a:spcAft>
                <a:spcPts val="1288"/>
              </a:spcAft>
              <a:tabLst>
                <a:tab pos="233363" algn="l"/>
                <a:tab pos="639763" algn="l"/>
                <a:tab pos="1047750" algn="l"/>
                <a:tab pos="1455738" algn="l"/>
                <a:tab pos="1862138" algn="l"/>
                <a:tab pos="2270125" algn="l"/>
                <a:tab pos="2678113" algn="l"/>
                <a:tab pos="3084513" algn="l"/>
                <a:tab pos="3492500" algn="l"/>
                <a:tab pos="3900488" algn="l"/>
                <a:tab pos="4308475" algn="l"/>
                <a:tab pos="4714875" algn="l"/>
                <a:tab pos="5122863" algn="l"/>
                <a:tab pos="5530850" algn="l"/>
                <a:tab pos="5937250" algn="l"/>
                <a:tab pos="6345238" algn="l"/>
                <a:tab pos="6753225" algn="l"/>
                <a:tab pos="7161213" algn="l"/>
                <a:tab pos="7567613" algn="l"/>
                <a:tab pos="7975600" algn="l"/>
                <a:tab pos="8383588" algn="l"/>
              </a:tabLst>
            </a:pPr>
            <a:endParaRPr lang="ru-RU" sz="2200" b="1" i="1">
              <a:solidFill>
                <a:srgbClr val="000000"/>
              </a:solidFill>
              <a:latin typeface="Constantia" pitchFamily="18" charset="0"/>
            </a:endParaRPr>
          </a:p>
          <a:p>
            <a:pPr marL="233363" indent="-233363">
              <a:lnSpc>
                <a:spcPct val="102000"/>
              </a:lnSpc>
              <a:spcBef>
                <a:spcPts val="475"/>
              </a:spcBef>
              <a:spcAft>
                <a:spcPts val="1288"/>
              </a:spcAft>
              <a:tabLst>
                <a:tab pos="233363" algn="l"/>
                <a:tab pos="639763" algn="l"/>
                <a:tab pos="1047750" algn="l"/>
                <a:tab pos="1455738" algn="l"/>
                <a:tab pos="1862138" algn="l"/>
                <a:tab pos="2270125" algn="l"/>
                <a:tab pos="2678113" algn="l"/>
                <a:tab pos="3084513" algn="l"/>
                <a:tab pos="3492500" algn="l"/>
                <a:tab pos="3900488" algn="l"/>
                <a:tab pos="4308475" algn="l"/>
                <a:tab pos="4714875" algn="l"/>
                <a:tab pos="5122863" algn="l"/>
                <a:tab pos="5530850" algn="l"/>
                <a:tab pos="5937250" algn="l"/>
                <a:tab pos="6345238" algn="l"/>
                <a:tab pos="6753225" algn="l"/>
                <a:tab pos="7161213" algn="l"/>
                <a:tab pos="7567613" algn="l"/>
                <a:tab pos="7975600" algn="l"/>
                <a:tab pos="8383588" algn="l"/>
              </a:tabLst>
            </a:pPr>
            <a:endParaRPr lang="ru-RU" sz="2200" b="1" i="1">
              <a:solidFill>
                <a:srgbClr val="000000"/>
              </a:solidFill>
              <a:latin typeface="Constantia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7975" y="1873250"/>
            <a:ext cx="5026025" cy="1620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786188"/>
            <a:ext cx="5216525" cy="194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2" descr="http://smayli.ru/data/smiles/knigi-177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2975" y="4141788"/>
            <a:ext cx="129698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wipe dir="u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6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600"/>
                            </p:stCondLst>
                            <p:childTnLst>
                              <p:par>
                                <p:cTn id="2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600"/>
                            </p:stCondLst>
                            <p:childTnLst>
                              <p:par>
                                <p:cTn id="3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msmincho"/>
        <a:cs typeface="msmincho"/>
      </a:majorFont>
      <a:minorFont>
        <a:latin typeface="Times New Roman"/>
        <a:ea typeface="msmincho"/>
        <a:cs typeface="msmincho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129</Words>
  <PresentationFormat>Произвольный</PresentationFormat>
  <Paragraphs>25</Paragraphs>
  <Slides>7</Slides>
  <Notes>7</Notes>
  <HiddenSlides>0</HiddenSlides>
  <MMClips>1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9" baseType="lpstr">
      <vt:lpstr>Arial</vt:lpstr>
      <vt:lpstr>MS Gothic</vt:lpstr>
      <vt:lpstr>Times New Roman</vt:lpstr>
      <vt:lpstr>msmincho</vt:lpstr>
      <vt:lpstr>Arial Unicode MS</vt:lpstr>
      <vt:lpstr>Century Gothic</vt:lpstr>
      <vt:lpstr>Calibri</vt:lpstr>
      <vt:lpstr>Constantia</vt:lpstr>
      <vt:lpstr>Wingdings 2</vt:lpstr>
      <vt:lpstr>Тема Office</vt:lpstr>
      <vt:lpstr>1_Тема Office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</cp:revision>
  <cp:lastPrinted>1601-01-01T00:00:00Z</cp:lastPrinted>
  <dcterms:created xsi:type="dcterms:W3CDTF">2010-03-31T06:58:01Z</dcterms:created>
  <dcterms:modified xsi:type="dcterms:W3CDTF">2010-03-31T09:41:33Z</dcterms:modified>
</cp:coreProperties>
</file>